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charts/chart2.xml" ContentType="application/vnd.openxmlformats-officedocument.drawingml.chart+xml"/>
  <Override PartName="/ppt/charts/chart1.xml" ContentType="application/vnd.openxmlformats-officedocument.drawingml.chart+xml"/>
  <Override PartName="/ppt/media/image40.png" ContentType="image/png"/>
  <Override PartName="/ppt/media/image39.jpeg" ContentType="image/jpeg"/>
  <Override PartName="/ppt/media/image16.png" ContentType="image/png"/>
  <Override PartName="/ppt/media/image15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0.png" ContentType="image/png"/>
  <Override PartName="/ppt/media/image2.jpeg" ContentType="image/jpeg"/>
  <Override PartName="/ppt/media/image1.jpeg" ContentType="image/jpeg"/>
  <Override PartName="/ppt/media/image17.png" ContentType="image/png"/>
  <Override PartName="/ppt/media/image18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1.png" ContentType="image/png"/>
  <Override PartName="/ppt/media/image8.jpeg" ContentType="image/jpeg"/>
  <Override PartName="/ppt/media/image36.png" ContentType="image/png"/>
  <Override PartName="/ppt/media/image9.png" ContentType="image/png"/>
  <Override PartName="/ppt/media/image7.png" ContentType="image/png"/>
  <Override PartName="/ppt/media/image6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30.jpeg" ContentType="image/jpeg"/>
  <Override PartName="/ppt/media/image19.png" ContentType="image/png"/>
  <Override PartName="/ppt/media/image35.jpeg" ContentType="image/jpeg"/>
  <Override PartName="/ppt/slideMasters/_rels/slideMaster10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119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25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slide" Target="slides/slide24.xml"/><Relationship Id="rId36" Type="http://schemas.openxmlformats.org/officeDocument/2006/relationships/slide" Target="slides/slide25.xml"/><Relationship Id="rId37" Type="http://schemas.openxmlformats.org/officeDocument/2006/relationships/slide" Target="slides/slide26.xml"/><Relationship Id="rId38" Type="http://schemas.openxmlformats.org/officeDocument/2006/relationships/slide" Target="slides/slide27.xml"/><Relationship Id="rId39" Type="http://schemas.openxmlformats.org/officeDocument/2006/relationships/slide" Target="slides/slide28.xml"/><Relationship Id="rId40" Type="http://schemas.openxmlformats.org/officeDocument/2006/relationships/slide" Target="slides/slide29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Egypt Teenagers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Bullied</c:v>
                </c:pt>
                <c:pt idx="1">
                  <c:v>Non 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Cyberbullying around the world 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CyberBullied</c:v>
                </c:pt>
                <c:pt idx="1">
                  <c:v>NonCyberbullied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ayout>
        <c:manualLayout>
          <c:xMode val="edge"/>
          <c:yMode val="edge"/>
          <c:x val="0.301580872703412"/>
          <c:y val="0.880511318897638"/>
          <c:w val="0.451004921259843"/>
          <c:h val="0.0601136811023622"/>
        </c:manualLayout>
      </c:layout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jpeg"/><Relationship Id="rId5" Type="http://schemas.openxmlformats.org/officeDocument/2006/relationships/slideLayout" Target="../slideLayouts/slideLayout9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chart" Target="../charts/chart2.xml"/><Relationship Id="rId3" Type="http://schemas.openxmlformats.org/officeDocument/2006/relationships/slideLayout" Target="../slideLayouts/slideLayout9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49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09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49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4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0" y="0"/>
            <a:ext cx="9136800" cy="519084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2"/>
          <p:cNvSpPr/>
          <p:nvPr/>
        </p:nvSpPr>
        <p:spPr>
          <a:xfrm>
            <a:off x="181080" y="5142240"/>
            <a:ext cx="2966400" cy="195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382" name="CustomShape 3"/>
          <p:cNvSpPr/>
          <p:nvPr/>
        </p:nvSpPr>
        <p:spPr>
          <a:xfrm>
            <a:off x="4295520" y="5308200"/>
            <a:ext cx="2666880" cy="176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Amer, Dr.Ammar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Date:4\2\2019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83" name="CustomShape 4"/>
          <p:cNvSpPr/>
          <p:nvPr/>
        </p:nvSpPr>
        <p:spPr>
          <a:xfrm>
            <a:off x="3150720" y="4164840"/>
            <a:ext cx="598248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84" name="Picture 2" descr=""/>
          <p:cNvPicPr/>
          <p:nvPr/>
        </p:nvPicPr>
        <p:blipFill>
          <a:blip r:embed="rId2"/>
          <a:stretch/>
        </p:blipFill>
        <p:spPr>
          <a:xfrm>
            <a:off x="7131240" y="5546520"/>
            <a:ext cx="1801440" cy="1150560"/>
          </a:xfrm>
          <a:prstGeom prst="rect">
            <a:avLst/>
          </a:prstGeom>
          <a:ln>
            <a:noFill/>
          </a:ln>
        </p:spPr>
      </p:pic>
      <p:sp>
        <p:nvSpPr>
          <p:cNvPr id="385" name="CustomShape 5"/>
          <p:cNvSpPr/>
          <p:nvPr/>
        </p:nvSpPr>
        <p:spPr>
          <a:xfrm>
            <a:off x="5527800" y="1357920"/>
            <a:ext cx="240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2f2f2"/>
                </a:solidFill>
                <a:latin typeface="Arial"/>
                <a:ea typeface="DejaVu Sans"/>
              </a:rPr>
              <a:t>ايذاء الاخرين لفظيآ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Picture 352" descr=""/>
          <p:cNvPicPr/>
          <p:nvPr/>
        </p:nvPicPr>
        <p:blipFill>
          <a:blip r:embed="rId1"/>
          <a:stretch/>
        </p:blipFill>
        <p:spPr>
          <a:xfrm>
            <a:off x="16560" y="2525040"/>
            <a:ext cx="9142920" cy="1814760"/>
          </a:xfrm>
          <a:prstGeom prst="rect">
            <a:avLst/>
          </a:prstGeom>
          <a:ln>
            <a:noFill/>
          </a:ln>
        </p:spPr>
      </p:pic>
      <p:sp>
        <p:nvSpPr>
          <p:cNvPr id="424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Facade Design Pattern</a:t>
            </a:r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Picture 4" descr=""/>
          <p:cNvPicPr/>
          <p:nvPr/>
        </p:nvPicPr>
        <p:blipFill>
          <a:blip r:embed="rId1"/>
          <a:stretch/>
        </p:blipFill>
        <p:spPr>
          <a:xfrm>
            <a:off x="99360" y="182952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426" name="Picture 6" descr=""/>
          <p:cNvPicPr/>
          <p:nvPr/>
        </p:nvPicPr>
        <p:blipFill>
          <a:blip r:embed="rId2"/>
          <a:stretch/>
        </p:blipFill>
        <p:spPr>
          <a:xfrm>
            <a:off x="1828800" y="182952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427" name="Picture 8" descr=""/>
          <p:cNvPicPr/>
          <p:nvPr/>
        </p:nvPicPr>
        <p:blipFill>
          <a:blip r:embed="rId3"/>
          <a:stretch/>
        </p:blipFill>
        <p:spPr>
          <a:xfrm>
            <a:off x="3566160" y="182880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428" name="Picture 10" descr=""/>
          <p:cNvPicPr/>
          <p:nvPr/>
        </p:nvPicPr>
        <p:blipFill>
          <a:blip r:embed="rId4"/>
          <a:stretch/>
        </p:blipFill>
        <p:spPr>
          <a:xfrm>
            <a:off x="5303520" y="1828800"/>
            <a:ext cx="1635840" cy="4111920"/>
          </a:xfrm>
          <a:prstGeom prst="rect">
            <a:avLst/>
          </a:prstGeom>
          <a:ln>
            <a:noFill/>
          </a:ln>
        </p:spPr>
      </p:pic>
      <p:sp>
        <p:nvSpPr>
          <p:cNvPr id="429" name="CustomShape 1"/>
          <p:cNvSpPr/>
          <p:nvPr/>
        </p:nvSpPr>
        <p:spPr>
          <a:xfrm>
            <a:off x="3457080" y="159480"/>
            <a:ext cx="205452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430" name="Picture 251" descr=""/>
          <p:cNvPicPr/>
          <p:nvPr/>
        </p:nvPicPr>
        <p:blipFill>
          <a:blip r:embed="rId5"/>
          <a:stretch/>
        </p:blipFill>
        <p:spPr>
          <a:xfrm>
            <a:off x="7132320" y="1821600"/>
            <a:ext cx="2010960" cy="3479760"/>
          </a:xfrm>
          <a:prstGeom prst="rect">
            <a:avLst/>
          </a:prstGeom>
          <a:ln>
            <a:noFill/>
          </a:ln>
        </p:spPr>
      </p:pic>
      <p:pic>
        <p:nvPicPr>
          <p:cNvPr id="431" name="Picture 170" descr=""/>
          <p:cNvPicPr/>
          <p:nvPr/>
        </p:nvPicPr>
        <p:blipFill>
          <a:blip r:embed="rId6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>
                <p:childTnLst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3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ff0000"/>
                </a:solidFill>
                <a:latin typeface="Arial"/>
                <a:ea typeface="DejaVu Sans"/>
              </a:rPr>
              <a:t>Design Rationale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3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 models don’t respect semantics of the word.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KNN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must compute the distance and sort all the training data at each prediction, which can be slow if there are a large number of training examples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And it is robust to noisy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Skip gram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Failed to identify the combined word phrases and the different meanings of the same word because it is represented with one vector. Also Failed to identify the combined word phrases.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N-gram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 can only interpret unseen instances with respect to learned training data. That is, if a classifier learned from the instances 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'today was a good day'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 and 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'that is a ridiculous thing to say'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, it is unable to say much about the instance 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'i love this song!'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 since the features are 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'today', 'was', 'a', 'good', 'day', 'that', 'is', 'ridiculous', 'thing', 'to', 'say'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44" dur="indefinite" restart="never" nodeType="tmRoot">
          <p:childTnLst>
            <p:seq>
              <p:cTn id="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TextShape 1"/>
          <p:cNvSpPr txBox="1"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What we have used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TextShape 2"/>
          <p:cNvSpPr txBox="1"/>
          <p:nvPr/>
        </p:nvSpPr>
        <p:spPr>
          <a:xfrm>
            <a:off x="304920" y="304812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0000"/>
                </a:solidFill>
                <a:latin typeface="Arial"/>
              </a:rPr>
              <a:t>TFIDF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Construct weight Vector for the sentence based of the fitted Vocabulary from the dataset</a:t>
            </a:r>
            <a:endParaRPr b="0" lang="en-US" sz="1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0000"/>
                </a:solidFill>
                <a:latin typeface="Arial"/>
              </a:rPr>
              <a:t>Sentiment analysis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Calculate the Total Polarity of the Sentence</a:t>
            </a:r>
            <a:endParaRPr b="0" lang="en-US" sz="1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0000"/>
                </a:solidFill>
                <a:latin typeface="Arial"/>
              </a:rPr>
              <a:t>SVM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Used to classify the Messages received from the Social Media</a:t>
            </a:r>
            <a:br/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Recieves the vector Resulted from TF-IDF and the polarities from the Sentiment analysis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46" dur="indefinite" restart="never" nodeType="tmRoot">
          <p:childTnLst>
            <p:seq>
              <p:cTn id="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Picture 3" descr=""/>
          <p:cNvPicPr/>
          <p:nvPr/>
        </p:nvPicPr>
        <p:blipFill>
          <a:blip r:embed="rId1"/>
          <a:stretch/>
        </p:blipFill>
        <p:spPr>
          <a:xfrm>
            <a:off x="0" y="1523880"/>
            <a:ext cx="9142920" cy="5054040"/>
          </a:xfrm>
          <a:prstGeom prst="rect">
            <a:avLst/>
          </a:prstGeom>
          <a:ln>
            <a:noFill/>
          </a:ln>
        </p:spPr>
      </p:pic>
      <p:sp>
        <p:nvSpPr>
          <p:cNvPr id="437" name="CustomShape 1"/>
          <p:cNvSpPr/>
          <p:nvPr/>
        </p:nvSpPr>
        <p:spPr>
          <a:xfrm>
            <a:off x="685800" y="380880"/>
            <a:ext cx="693396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Sequence diagram</a:t>
            </a:r>
            <a:endParaRPr b="0" lang="en-US" sz="4000" spc="-1" strike="noStrike">
              <a:latin typeface="Arial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TextShape 1"/>
          <p:cNvSpPr txBox="1"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Sequence diagram</a:t>
            </a:r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9" name="Picture 3" descr=""/>
          <p:cNvPicPr/>
          <p:nvPr/>
        </p:nvPicPr>
        <p:blipFill>
          <a:blip r:embed="rId1"/>
          <a:stretch/>
        </p:blipFill>
        <p:spPr>
          <a:xfrm>
            <a:off x="0" y="1565280"/>
            <a:ext cx="9143640" cy="491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0" dur="indefinite" restart="never" nodeType="tmRoot">
          <p:childTnLst>
            <p:seq>
              <p:cTn id="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ustomShape 1"/>
          <p:cNvSpPr/>
          <p:nvPr/>
        </p:nvSpPr>
        <p:spPr>
          <a:xfrm>
            <a:off x="3457080" y="159480"/>
            <a:ext cx="205452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441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2" dur="indefinite" restart="never" nodeType="tmRoot">
          <p:childTnLst>
            <p:seq>
              <p:cTn id="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457200" y="273600"/>
            <a:ext cx="8227800" cy="206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28600" indent="-22716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 ?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54" dur="indefinite" restart="never" nodeType="tmRoot">
          <p:childTnLst>
            <p:seq>
              <p:cTn id="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Appendix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6" dur="indefinite" restart="never" nodeType="tmRoot">
          <p:childTnLst>
            <p:seq>
              <p:cTn id="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CustomShape 1"/>
          <p:cNvSpPr/>
          <p:nvPr/>
        </p:nvSpPr>
        <p:spPr>
          <a:xfrm>
            <a:off x="685800" y="304920"/>
            <a:ext cx="7769520" cy="146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Most Important Algorithm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Sentiment Analysis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46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sp>
        <p:nvSpPr>
          <p:cNvPr id="447" name="CustomShape 2"/>
          <p:cNvSpPr/>
          <p:nvPr/>
        </p:nvSpPr>
        <p:spPr>
          <a:xfrm>
            <a:off x="456840" y="323856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What is Sentiment Analysis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Why we chose it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How it works 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58" dur="indefinite" restart="never" nodeType="tmRoot">
          <p:childTnLst>
            <p:seq>
              <p:cTn id="5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icture 2" descr=""/>
          <p:cNvPicPr/>
          <p:nvPr/>
        </p:nvPicPr>
        <p:blipFill>
          <a:blip r:embed="rId1"/>
          <a:stretch/>
        </p:blipFill>
        <p:spPr>
          <a:xfrm>
            <a:off x="5500440" y="4229280"/>
            <a:ext cx="3647520" cy="2622960"/>
          </a:xfrm>
          <a:prstGeom prst="rect">
            <a:avLst/>
          </a:prstGeom>
          <a:ln>
            <a:noFill/>
          </a:ln>
        </p:spPr>
      </p:pic>
      <p:pic>
        <p:nvPicPr>
          <p:cNvPr id="387" name="Picture 4" descr=""/>
          <p:cNvPicPr/>
          <p:nvPr/>
        </p:nvPicPr>
        <p:blipFill>
          <a:blip r:embed="rId2"/>
          <a:stretch/>
        </p:blipFill>
        <p:spPr>
          <a:xfrm>
            <a:off x="10800" y="4254120"/>
            <a:ext cx="3445200" cy="2634480"/>
          </a:xfrm>
          <a:prstGeom prst="rect">
            <a:avLst/>
          </a:prstGeom>
          <a:ln>
            <a:noFill/>
          </a:ln>
        </p:spPr>
      </p:pic>
      <p:sp>
        <p:nvSpPr>
          <p:cNvPr id="388" name="CustomShape 1"/>
          <p:cNvSpPr/>
          <p:nvPr/>
        </p:nvSpPr>
        <p:spPr>
          <a:xfrm>
            <a:off x="3456360" y="5572800"/>
            <a:ext cx="2044080" cy="436680"/>
          </a:xfrm>
          <a:prstGeom prst="rightArrow">
            <a:avLst>
              <a:gd name="adj1" fmla="val 50000"/>
              <a:gd name="adj2" fmla="val 50000"/>
            </a:avLst>
          </a:prstGeom>
          <a:ln w="57240"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89" name="CustomShape 2"/>
          <p:cNvSpPr/>
          <p:nvPr/>
        </p:nvSpPr>
        <p:spPr>
          <a:xfrm>
            <a:off x="5760" y="817920"/>
            <a:ext cx="9151560" cy="155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 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4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 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Cyberbullying has been manifesting our youth for quite some time, due to them being involved in one form of social media communication or another.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4680" y="72000"/>
            <a:ext cx="2963520" cy="64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91" name="CustomShape 4"/>
          <p:cNvSpPr/>
          <p:nvPr/>
        </p:nvSpPr>
        <p:spPr>
          <a:xfrm>
            <a:off x="160560" y="3909600"/>
            <a:ext cx="264816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Real life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92" name="CustomShape 5"/>
          <p:cNvSpPr/>
          <p:nvPr/>
        </p:nvSpPr>
        <p:spPr>
          <a:xfrm>
            <a:off x="5975640" y="3868920"/>
            <a:ext cx="26974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 Internet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93" name="CustomShape 6"/>
          <p:cNvSpPr/>
          <p:nvPr/>
        </p:nvSpPr>
        <p:spPr>
          <a:xfrm>
            <a:off x="1080" y="2399400"/>
            <a:ext cx="2967120" cy="64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Our Scope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94" name="CustomShape 7"/>
          <p:cNvSpPr/>
          <p:nvPr/>
        </p:nvSpPr>
        <p:spPr>
          <a:xfrm>
            <a:off x="9720" y="3078360"/>
            <a:ext cx="9122040" cy="82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Social Media platforms will benefit from our software as cyberbullying rates will drop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2377440" y="274320"/>
            <a:ext cx="469908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Business Model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49" name="Picture 282" descr=""/>
          <p:cNvPicPr/>
          <p:nvPr/>
        </p:nvPicPr>
        <p:blipFill>
          <a:blip r:embed="rId1"/>
          <a:stretch/>
        </p:blipFill>
        <p:spPr>
          <a:xfrm>
            <a:off x="385200" y="1286280"/>
            <a:ext cx="8351280" cy="5562000"/>
          </a:xfrm>
          <a:prstGeom prst="rect">
            <a:avLst/>
          </a:prstGeom>
          <a:ln>
            <a:noFill/>
          </a:ln>
        </p:spPr>
      </p:pic>
      <p:pic>
        <p:nvPicPr>
          <p:cNvPr id="450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sp>
        <p:nvSpPr>
          <p:cNvPr id="451" name="CustomShape 2"/>
          <p:cNvSpPr/>
          <p:nvPr/>
        </p:nvSpPr>
        <p:spPr>
          <a:xfrm>
            <a:off x="4404600" y="6035040"/>
            <a:ext cx="32752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Self Learning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CustomShape 1"/>
          <p:cNvSpPr/>
          <p:nvPr/>
        </p:nvSpPr>
        <p:spPr>
          <a:xfrm>
            <a:off x="2834640" y="-92160"/>
            <a:ext cx="357840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53" name="Picture 2" descr=""/>
          <p:cNvPicPr/>
          <p:nvPr/>
        </p:nvPicPr>
        <p:blipFill>
          <a:blip r:embed="rId1"/>
          <a:stretch/>
        </p:blipFill>
        <p:spPr>
          <a:xfrm>
            <a:off x="0" y="603000"/>
            <a:ext cx="9142560" cy="625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2" dur="indefinite" restart="never" nodeType="tmRoot">
          <p:childTnLst>
            <p:seq>
              <p:cTn id="6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1f497d"/>
                </a:solidFill>
                <a:latin typeface="Arial"/>
                <a:ea typeface="DejaVu Sans"/>
              </a:rPr>
              <a:t>System 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55" name="Picture 3" descr=""/>
          <p:cNvPicPr/>
          <p:nvPr/>
        </p:nvPicPr>
        <p:blipFill>
          <a:blip r:embed="rId1"/>
          <a:stretch/>
        </p:blipFill>
        <p:spPr>
          <a:xfrm>
            <a:off x="0" y="1593360"/>
            <a:ext cx="9142920" cy="4422240"/>
          </a:xfrm>
          <a:prstGeom prst="rect">
            <a:avLst/>
          </a:prstGeom>
          <a:ln>
            <a:noFill/>
          </a:ln>
        </p:spPr>
      </p:pic>
      <p:pic>
        <p:nvPicPr>
          <p:cNvPr id="456" name="Picture 4" descr=""/>
          <p:cNvPicPr/>
          <p:nvPr/>
        </p:nvPicPr>
        <p:blipFill>
          <a:blip r:embed="rId2"/>
          <a:stretch/>
        </p:blipFill>
        <p:spPr>
          <a:xfrm>
            <a:off x="7439760" y="3535560"/>
            <a:ext cx="1245600" cy="537480"/>
          </a:xfrm>
          <a:prstGeom prst="rect">
            <a:avLst/>
          </a:prstGeom>
          <a:ln>
            <a:noFill/>
          </a:ln>
        </p:spPr>
      </p:pic>
      <p:pic>
        <p:nvPicPr>
          <p:cNvPr id="457" name="Picture 5" descr=""/>
          <p:cNvPicPr/>
          <p:nvPr/>
        </p:nvPicPr>
        <p:blipFill>
          <a:blip r:embed="rId3"/>
          <a:stretch/>
        </p:blipFill>
        <p:spPr>
          <a:xfrm>
            <a:off x="7589880" y="1953360"/>
            <a:ext cx="945720" cy="609840"/>
          </a:xfrm>
          <a:prstGeom prst="rect">
            <a:avLst/>
          </a:prstGeom>
          <a:ln>
            <a:noFill/>
          </a:ln>
        </p:spPr>
      </p:pic>
      <p:pic>
        <p:nvPicPr>
          <p:cNvPr id="458" name="Picture 7" descr=""/>
          <p:cNvPicPr/>
          <p:nvPr/>
        </p:nvPicPr>
        <p:blipFill>
          <a:blip r:embed="rId4"/>
          <a:stretch/>
        </p:blipFill>
        <p:spPr>
          <a:xfrm>
            <a:off x="7439760" y="2781000"/>
            <a:ext cx="1208880" cy="578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CustomShape 1"/>
          <p:cNvSpPr/>
          <p:nvPr/>
        </p:nvSpPr>
        <p:spPr>
          <a:xfrm>
            <a:off x="731520" y="346320"/>
            <a:ext cx="6020280" cy="118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460" name="Group 2"/>
          <p:cNvGrpSpPr/>
          <p:nvPr/>
        </p:nvGrpSpPr>
        <p:grpSpPr>
          <a:xfrm>
            <a:off x="-90360" y="1737360"/>
            <a:ext cx="3014280" cy="4130280"/>
            <a:chOff x="-90360" y="1737360"/>
            <a:chExt cx="3014280" cy="4130280"/>
          </a:xfrm>
        </p:grpSpPr>
        <p:sp>
          <p:nvSpPr>
            <p:cNvPr id="461" name="CustomShape 3"/>
            <p:cNvSpPr/>
            <p:nvPr/>
          </p:nvSpPr>
          <p:spPr>
            <a:xfrm>
              <a:off x="220320" y="1737360"/>
              <a:ext cx="166572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2" name="Picture 2" descr=""/>
            <p:cNvPicPr/>
            <p:nvPr/>
          </p:nvPicPr>
          <p:blipFill>
            <a:blip r:embed="rId1"/>
            <a:stretch/>
          </p:blipFill>
          <p:spPr>
            <a:xfrm>
              <a:off x="608400" y="2204640"/>
              <a:ext cx="901440" cy="106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463" name="CustomShape 4"/>
            <p:cNvSpPr/>
            <p:nvPr/>
          </p:nvSpPr>
          <p:spPr>
            <a:xfrm flipH="1">
              <a:off x="1049040" y="425340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4" name="CustomShape 5"/>
            <p:cNvSpPr/>
            <p:nvPr/>
          </p:nvSpPr>
          <p:spPr>
            <a:xfrm>
              <a:off x="-90360" y="5229720"/>
              <a:ext cx="2310840" cy="637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65" name="CustomShape 6"/>
            <p:cNvSpPr/>
            <p:nvPr/>
          </p:nvSpPr>
          <p:spPr>
            <a:xfrm>
              <a:off x="613080" y="3791880"/>
              <a:ext cx="231084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466" name="Group 7"/>
          <p:cNvGrpSpPr/>
          <p:nvPr/>
        </p:nvGrpSpPr>
        <p:grpSpPr>
          <a:xfrm>
            <a:off x="3230640" y="1757520"/>
            <a:ext cx="2801880" cy="4317120"/>
            <a:chOff x="3230640" y="1757520"/>
            <a:chExt cx="2801880" cy="4317120"/>
          </a:xfrm>
        </p:grpSpPr>
        <p:sp>
          <p:nvSpPr>
            <p:cNvPr id="467" name="CustomShape 8"/>
            <p:cNvSpPr/>
            <p:nvPr/>
          </p:nvSpPr>
          <p:spPr>
            <a:xfrm>
              <a:off x="3435120" y="1757520"/>
              <a:ext cx="169128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8" name="Picture 4" descr=""/>
            <p:cNvPicPr/>
            <p:nvPr/>
          </p:nvPicPr>
          <p:blipFill>
            <a:blip r:embed="rId2"/>
            <a:stretch/>
          </p:blipFill>
          <p:spPr>
            <a:xfrm>
              <a:off x="3853440" y="2253600"/>
              <a:ext cx="854280" cy="1012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69" name="CustomShape 9"/>
            <p:cNvSpPr/>
            <p:nvPr/>
          </p:nvSpPr>
          <p:spPr>
            <a:xfrm flipH="1">
              <a:off x="4338360" y="441756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0" name="CustomShape 10"/>
            <p:cNvSpPr/>
            <p:nvPr/>
          </p:nvSpPr>
          <p:spPr>
            <a:xfrm>
              <a:off x="3230640" y="5436720"/>
              <a:ext cx="2346480" cy="637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71" name="CustomShape 11"/>
            <p:cNvSpPr/>
            <p:nvPr/>
          </p:nvSpPr>
          <p:spPr>
            <a:xfrm>
              <a:off x="3686040" y="3956040"/>
              <a:ext cx="234648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472" name="Group 12"/>
          <p:cNvGrpSpPr/>
          <p:nvPr/>
        </p:nvGrpSpPr>
        <p:grpSpPr>
          <a:xfrm>
            <a:off x="6309360" y="1743480"/>
            <a:ext cx="2997720" cy="3740760"/>
            <a:chOff x="6309360" y="1743480"/>
            <a:chExt cx="2997720" cy="3740760"/>
          </a:xfrm>
        </p:grpSpPr>
        <p:sp>
          <p:nvSpPr>
            <p:cNvPr id="473" name="CustomShape 13"/>
            <p:cNvSpPr/>
            <p:nvPr/>
          </p:nvSpPr>
          <p:spPr>
            <a:xfrm>
              <a:off x="6535080" y="1743480"/>
              <a:ext cx="173952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74" name="Picture 6" descr=""/>
            <p:cNvPicPr/>
            <p:nvPr/>
          </p:nvPicPr>
          <p:blipFill>
            <a:blip r:embed="rId3"/>
            <a:stretch/>
          </p:blipFill>
          <p:spPr>
            <a:xfrm>
              <a:off x="7028640" y="2311200"/>
              <a:ext cx="751680" cy="868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5" name="CustomShape 14"/>
            <p:cNvSpPr/>
            <p:nvPr/>
          </p:nvSpPr>
          <p:spPr>
            <a:xfrm flipH="1">
              <a:off x="7463880" y="420192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6" name="CustomShape 15"/>
            <p:cNvSpPr/>
            <p:nvPr/>
          </p:nvSpPr>
          <p:spPr>
            <a:xfrm>
              <a:off x="6894360" y="5120640"/>
              <a:ext cx="2412720" cy="363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77" name="CustomShape 16"/>
            <p:cNvSpPr/>
            <p:nvPr/>
          </p:nvSpPr>
          <p:spPr>
            <a:xfrm>
              <a:off x="6309360" y="3740400"/>
              <a:ext cx="269388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478" name="Picture 170" descr=""/>
          <p:cNvPicPr/>
          <p:nvPr/>
        </p:nvPicPr>
        <p:blipFill>
          <a:blip r:embed="rId4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c0504d"/>
                </a:solidFill>
                <a:latin typeface="Arial"/>
                <a:ea typeface="DejaVu Sans"/>
              </a:rPr>
              <a:t>Market motivation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80" name="Chart 6"/>
          <p:cNvGraphicFramePr/>
          <p:nvPr/>
        </p:nvGraphicFramePr>
        <p:xfrm>
          <a:off x="-1413000" y="1854360"/>
          <a:ext cx="6094800" cy="406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81" name="Chart 10"/>
          <p:cNvGraphicFramePr/>
          <p:nvPr/>
        </p:nvGraphicFramePr>
        <p:xfrm>
          <a:off x="3241800" y="1854360"/>
          <a:ext cx="6094800" cy="406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84" name="Picture 3" descr=""/>
          <p:cNvPicPr/>
          <p:nvPr/>
        </p:nvPicPr>
        <p:blipFill>
          <a:blip r:embed="rId1"/>
          <a:stretch/>
        </p:blipFill>
        <p:spPr>
          <a:xfrm>
            <a:off x="457200" y="1604520"/>
            <a:ext cx="8123400" cy="410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86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 with social media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487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2" dur="indefinite" restart="never" nodeType="tmRoot">
          <p:childTnLst>
            <p:seq>
              <p:cTn id="7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Picture 236" descr=""/>
          <p:cNvPicPr/>
          <p:nvPr/>
        </p:nvPicPr>
        <p:blipFill>
          <a:blip r:embed="rId1"/>
          <a:stretch/>
        </p:blipFill>
        <p:spPr>
          <a:xfrm>
            <a:off x="1266480" y="0"/>
            <a:ext cx="6588360" cy="6764040"/>
          </a:xfrm>
          <a:prstGeom prst="rect">
            <a:avLst/>
          </a:prstGeom>
          <a:ln>
            <a:noFill/>
          </a:ln>
        </p:spPr>
      </p:pic>
      <p:sp>
        <p:nvSpPr>
          <p:cNvPr id="489" name="CustomShape 1"/>
          <p:cNvSpPr/>
          <p:nvPr/>
        </p:nvSpPr>
        <p:spPr>
          <a:xfrm>
            <a:off x="2504520" y="304920"/>
            <a:ext cx="411264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90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4" dur="indefinite" restart="never" nodeType="tmRoot">
          <p:childTnLst>
            <p:seq>
              <p:cTn id="7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92" name="Picture 3" descr=""/>
          <p:cNvPicPr/>
          <p:nvPr/>
        </p:nvPicPr>
        <p:blipFill>
          <a:blip r:embed="rId1"/>
          <a:stretch/>
        </p:blipFill>
        <p:spPr>
          <a:xfrm>
            <a:off x="-360" y="1604520"/>
            <a:ext cx="9142560" cy="487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6" dur="indefinite" restart="never" nodeType="tmRoot">
          <p:childTnLst>
            <p:seq>
              <p:cTn id="7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94" name="Picture 3" descr=""/>
          <p:cNvPicPr/>
          <p:nvPr/>
        </p:nvPicPr>
        <p:blipFill>
          <a:blip r:embed="rId1"/>
          <a:stretch/>
        </p:blipFill>
        <p:spPr>
          <a:xfrm>
            <a:off x="347760" y="1688760"/>
            <a:ext cx="8037000" cy="386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8" dur="indefinite" restart="never" nodeType="tmRoot">
          <p:childTnLst>
            <p:seq>
              <p:cTn id="7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TextShape 1"/>
          <p:cNvSpPr txBox="1"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System overview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TextShape 2"/>
          <p:cNvSpPr txBox="1"/>
          <p:nvPr/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  <p:pic>
        <p:nvPicPr>
          <p:cNvPr id="397" name="Picture 3" descr=""/>
          <p:cNvPicPr/>
          <p:nvPr/>
        </p:nvPicPr>
        <p:blipFill>
          <a:blip r:embed="rId1"/>
          <a:stretch/>
        </p:blipFill>
        <p:spPr>
          <a:xfrm>
            <a:off x="304920" y="1418400"/>
            <a:ext cx="8534160" cy="538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TextShape 1"/>
          <p:cNvSpPr txBox="1"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Activity diagram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9" name="Picture 3" descr=""/>
          <p:cNvPicPr/>
          <p:nvPr/>
        </p:nvPicPr>
        <p:blipFill>
          <a:blip r:embed="rId1"/>
          <a:stretch/>
        </p:blipFill>
        <p:spPr>
          <a:xfrm>
            <a:off x="873720" y="1981080"/>
            <a:ext cx="7395480" cy="4262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System Architecture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01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pic>
        <p:nvPicPr>
          <p:cNvPr id="402" name="Picture 1" descr=""/>
          <p:cNvPicPr/>
          <p:nvPr/>
        </p:nvPicPr>
        <p:blipFill>
          <a:blip r:embed="rId2"/>
          <a:stretch/>
        </p:blipFill>
        <p:spPr>
          <a:xfrm>
            <a:off x="325080" y="1244520"/>
            <a:ext cx="7837560" cy="5484960"/>
          </a:xfrm>
          <a:prstGeom prst="rect">
            <a:avLst/>
          </a:prstGeom>
          <a:ln>
            <a:noFill/>
          </a:ln>
        </p:spPr>
      </p:pic>
      <p:sp>
        <p:nvSpPr>
          <p:cNvPr id="403" name="CustomShape 2"/>
          <p:cNvSpPr/>
          <p:nvPr/>
        </p:nvSpPr>
        <p:spPr>
          <a:xfrm>
            <a:off x="5935680" y="1354320"/>
            <a:ext cx="831960" cy="39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Feature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Extraction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4" name="CustomShape 3"/>
          <p:cNvSpPr/>
          <p:nvPr/>
        </p:nvSpPr>
        <p:spPr>
          <a:xfrm>
            <a:off x="6769080" y="1354320"/>
            <a:ext cx="963720" cy="2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Picture 334" descr=""/>
          <p:cNvPicPr/>
          <p:nvPr/>
        </p:nvPicPr>
        <p:blipFill>
          <a:blip r:embed="rId1"/>
          <a:stretch/>
        </p:blipFill>
        <p:spPr>
          <a:xfrm>
            <a:off x="16560" y="1014840"/>
            <a:ext cx="9142920" cy="4835520"/>
          </a:xfrm>
          <a:prstGeom prst="rect">
            <a:avLst/>
          </a:prstGeom>
          <a:ln>
            <a:noFill/>
          </a:ln>
        </p:spPr>
      </p:pic>
      <p:sp>
        <p:nvSpPr>
          <p:cNvPr id="406" name="CustomShape 1"/>
          <p:cNvSpPr/>
          <p:nvPr/>
        </p:nvSpPr>
        <p:spPr>
          <a:xfrm>
            <a:off x="1474560" y="9144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Database</a:t>
            </a:r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Picture 336" descr=""/>
          <p:cNvPicPr/>
          <p:nvPr/>
        </p:nvPicPr>
        <p:blipFill>
          <a:blip r:embed="rId1"/>
          <a:stretch/>
        </p:blipFill>
        <p:spPr>
          <a:xfrm>
            <a:off x="0" y="1005840"/>
            <a:ext cx="9143280" cy="5821200"/>
          </a:xfrm>
          <a:prstGeom prst="rect">
            <a:avLst/>
          </a:prstGeom>
          <a:ln>
            <a:noFill/>
          </a:ln>
        </p:spPr>
      </p:pic>
      <p:sp>
        <p:nvSpPr>
          <p:cNvPr id="408" name="CustomShape 1"/>
          <p:cNvSpPr/>
          <p:nvPr/>
        </p:nvSpPr>
        <p:spPr>
          <a:xfrm>
            <a:off x="1474560" y="18288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MVC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0" y="3749040"/>
            <a:ext cx="2285640" cy="30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CustomShape 3"/>
          <p:cNvSpPr/>
          <p:nvPr/>
        </p:nvSpPr>
        <p:spPr>
          <a:xfrm>
            <a:off x="0" y="3383280"/>
            <a:ext cx="3657240" cy="2102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4"/>
          <p:cNvSpPr/>
          <p:nvPr/>
        </p:nvSpPr>
        <p:spPr>
          <a:xfrm>
            <a:off x="0" y="2194560"/>
            <a:ext cx="1462680" cy="2102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CustomShape 5"/>
          <p:cNvSpPr/>
          <p:nvPr/>
        </p:nvSpPr>
        <p:spPr>
          <a:xfrm>
            <a:off x="4389120" y="3108960"/>
            <a:ext cx="4663080" cy="118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CustomShape 6"/>
          <p:cNvSpPr/>
          <p:nvPr/>
        </p:nvSpPr>
        <p:spPr>
          <a:xfrm>
            <a:off x="7589520" y="2743200"/>
            <a:ext cx="1553760" cy="1645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7"/>
          <p:cNvSpPr/>
          <p:nvPr/>
        </p:nvSpPr>
        <p:spPr>
          <a:xfrm>
            <a:off x="3657600" y="2743200"/>
            <a:ext cx="1462680" cy="1645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Picture 344" descr=""/>
          <p:cNvPicPr/>
          <p:nvPr/>
        </p:nvPicPr>
        <p:blipFill>
          <a:blip r:embed="rId1"/>
          <a:stretch/>
        </p:blipFill>
        <p:spPr>
          <a:xfrm>
            <a:off x="0" y="1188720"/>
            <a:ext cx="9142920" cy="5612760"/>
          </a:xfrm>
          <a:prstGeom prst="rect">
            <a:avLst/>
          </a:prstGeom>
          <a:ln>
            <a:noFill/>
          </a:ln>
        </p:spPr>
      </p:pic>
      <p:sp>
        <p:nvSpPr>
          <p:cNvPr id="416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Observer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0" y="1064160"/>
            <a:ext cx="4754160" cy="1495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CustomShape 3"/>
          <p:cNvSpPr/>
          <p:nvPr/>
        </p:nvSpPr>
        <p:spPr>
          <a:xfrm>
            <a:off x="0" y="2560320"/>
            <a:ext cx="1919880" cy="2011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9" name="CustomShape 4"/>
          <p:cNvSpPr/>
          <p:nvPr/>
        </p:nvSpPr>
        <p:spPr>
          <a:xfrm>
            <a:off x="5761080" y="1097280"/>
            <a:ext cx="3382200" cy="3382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Picture 349" descr=""/>
          <p:cNvPicPr/>
          <p:nvPr/>
        </p:nvPicPr>
        <p:blipFill>
          <a:blip r:embed="rId1"/>
          <a:stretch/>
        </p:blipFill>
        <p:spPr>
          <a:xfrm>
            <a:off x="2011680" y="2194560"/>
            <a:ext cx="4891320" cy="4258800"/>
          </a:xfrm>
          <a:prstGeom prst="rect">
            <a:avLst/>
          </a:prstGeom>
          <a:ln>
            <a:noFill/>
          </a:ln>
        </p:spPr>
      </p:pic>
      <p:sp>
        <p:nvSpPr>
          <p:cNvPr id="421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Strategy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548640" y="1645920"/>
            <a:ext cx="3291120" cy="2285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2988</TotalTime>
  <Application>LibreOffice/6.0.7.3$Linux_X86_64 LibreOffice_project/00m0$Build-3</Application>
  <Words>318</Words>
  <Paragraphs>96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2019-02-28T00:54:53Z</dcterms:modified>
  <cp:revision>83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29</vt:i4>
  </property>
</Properties>
</file>